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856786"/>
            <a:ext cx="5332690" cy="833199"/>
          </a:xfrm>
          <a:prstGeom prst="rect">
            <a:avLst/>
          </a:prstGeom>
          <a:noFill/>
          <a:ln/>
        </p:spPr>
        <p:txBody>
          <a:bodyPr wrap="none" rtlCol="0" anchor="t"/>
          <a:lstStyle/>
          <a:p>
            <a:pPr indent="0" marL="0">
              <a:lnSpc>
                <a:spcPts val="6561"/>
              </a:lnSpc>
              <a:buNone/>
            </a:pPr>
            <a:r>
              <a:rPr lang="en-US" sz="5249" dirty="0">
                <a:solidFill>
                  <a:srgbClr val="312F2B"/>
                </a:solidFill>
                <a:latin typeface="Gelasio" pitchFamily="34" charset="0"/>
                <a:ea typeface="Gelasio" pitchFamily="34" charset="-122"/>
                <a:cs typeface="Gelasio" pitchFamily="34" charset="-120"/>
              </a:rPr>
              <a:t>Design Patternlər</a:t>
            </a:r>
            <a:endParaRPr lang="en-US" sz="5249" dirty="0"/>
          </a:p>
        </p:txBody>
      </p:sp>
      <p:sp>
        <p:nvSpPr>
          <p:cNvPr id="7" name="Text 3"/>
          <p:cNvSpPr/>
          <p:nvPr/>
        </p:nvSpPr>
        <p:spPr>
          <a:xfrm>
            <a:off x="2037993" y="4023241"/>
            <a:ext cx="10554414"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Design Patternləri başarılı proqram tənzimləməsi üçün çox önəmli rola malikdir. Bir çox problemləri həll edən hazır şablonlar qarşısında yenidən icad etmək sizi böyük sıxıntıya salacaq və vaxt itkisinə səbəb olacaqdır.</a:t>
            </a:r>
            <a:endParaRPr lang="en-US" sz="1750" dirty="0"/>
          </a:p>
        </p:txBody>
      </p:sp>
      <p:sp>
        <p:nvSpPr>
          <p:cNvPr id="8" name="Shape 4"/>
          <p:cNvSpPr/>
          <p:nvPr/>
        </p:nvSpPr>
        <p:spPr>
          <a:xfrm>
            <a:off x="2037993" y="5000625"/>
            <a:ext cx="355402" cy="355402"/>
          </a:xfrm>
          <a:prstGeom prst="roundRect">
            <a:avLst>
              <a:gd name="adj" fmla="val 25726039"/>
            </a:avLst>
          </a:prstGeom>
          <a:noFill/>
          <a:ln w="7620">
            <a:solidFill>
              <a:srgbClr val="FFFFFF"/>
            </a:solidFill>
            <a:prstDash val="solid"/>
          </a:ln>
        </p:spPr>
      </p:sp>
      <p:pic>
        <p:nvPicPr>
          <p:cNvPr id="9" name="Image 2" descr="preencoded.png">    </p:cNvPr>
          <p:cNvPicPr>
            <a:picLocks noChangeAspect="1"/>
          </p:cNvPicPr>
          <p:nvPr/>
        </p:nvPicPr>
        <p:blipFill>
          <a:blip r:embed="rId3"/>
          <a:stretch>
            <a:fillRect/>
          </a:stretch>
        </p:blipFill>
        <p:spPr>
          <a:xfrm>
            <a:off x="2045613" y="5008245"/>
            <a:ext cx="340162" cy="340162"/>
          </a:xfrm>
          <a:prstGeom prst="rect">
            <a:avLst/>
          </a:prstGeom>
        </p:spPr>
      </p:pic>
      <p:sp>
        <p:nvSpPr>
          <p:cNvPr id="10" name="Text 5"/>
          <p:cNvSpPr/>
          <p:nvPr/>
        </p:nvSpPr>
        <p:spPr>
          <a:xfrm>
            <a:off x="2504480" y="4983956"/>
            <a:ext cx="2225040" cy="388858"/>
          </a:xfrm>
          <a:prstGeom prst="rect">
            <a:avLst/>
          </a:prstGeom>
          <a:noFill/>
          <a:ln/>
        </p:spPr>
        <p:txBody>
          <a:bodyPr wrap="none" rtlCol="0" anchor="t"/>
          <a:lstStyle/>
          <a:p>
            <a:pPr algn="l" indent="0" marL="0">
              <a:lnSpc>
                <a:spcPts val="3062"/>
              </a:lnSpc>
              <a:buNone/>
            </a:pPr>
            <a:r>
              <a:rPr lang="en-US" sz="2187" b="1" dirty="0">
                <a:solidFill>
                  <a:srgbClr val="272525"/>
                </a:solidFill>
                <a:latin typeface="Lato" pitchFamily="34" charset="0"/>
                <a:ea typeface="Lato" pitchFamily="34" charset="-122"/>
                <a:cs typeface="Lato" pitchFamily="34" charset="-120"/>
              </a:rPr>
              <a:t>by Remzi Hesenov</a:t>
            </a:r>
            <a:endParaRPr lang="en-US" sz="2187"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621">
            <a:solidFill>
              <a:srgbClr val="FFFFFF">
                <a:alpha val="64000"/>
              </a:srgbClr>
            </a:solidFill>
            <a:prstDash val="solid"/>
          </a:ln>
        </p:spPr>
      </p:sp>
      <p:sp>
        <p:nvSpPr>
          <p:cNvPr id="4" name="Text 1"/>
          <p:cNvSpPr/>
          <p:nvPr/>
        </p:nvSpPr>
        <p:spPr>
          <a:xfrm>
            <a:off x="2501503" y="557332"/>
            <a:ext cx="5455920" cy="633413"/>
          </a:xfrm>
          <a:prstGeom prst="rect">
            <a:avLst/>
          </a:prstGeom>
          <a:noFill/>
          <a:ln/>
        </p:spPr>
        <p:txBody>
          <a:bodyPr wrap="none" rtlCol="0" anchor="t"/>
          <a:lstStyle/>
          <a:p>
            <a:pPr indent="0" marL="0">
              <a:lnSpc>
                <a:spcPts val="4987"/>
              </a:lnSpc>
              <a:buNone/>
            </a:pPr>
            <a:r>
              <a:rPr lang="en-US" sz="3990" dirty="0">
                <a:solidFill>
                  <a:srgbClr val="312F2B"/>
                </a:solidFill>
                <a:latin typeface="Gelasio" pitchFamily="34" charset="0"/>
                <a:ea typeface="Gelasio" pitchFamily="34" charset="-122"/>
                <a:cs typeface="Gelasio" pitchFamily="34" charset="-120"/>
              </a:rPr>
              <a:t>Design Patternlər nedir?</a:t>
            </a:r>
            <a:endParaRPr lang="en-US" sz="3990" dirty="0"/>
          </a:p>
        </p:txBody>
      </p:sp>
      <p:sp>
        <p:nvSpPr>
          <p:cNvPr id="5" name="Text 2"/>
          <p:cNvSpPr/>
          <p:nvPr/>
        </p:nvSpPr>
        <p:spPr>
          <a:xfrm>
            <a:off x="2501503" y="1677114"/>
            <a:ext cx="4566404" cy="972622"/>
          </a:xfrm>
          <a:prstGeom prst="rect">
            <a:avLst/>
          </a:prstGeom>
          <a:noFill/>
          <a:ln/>
        </p:spPr>
        <p:txBody>
          <a:bodyPr wrap="square" rtlCol="0" anchor="t"/>
          <a:lstStyle/>
          <a:p>
            <a:pPr indent="0" marL="0">
              <a:lnSpc>
                <a:spcPts val="2553"/>
              </a:lnSpc>
              <a:buNone/>
            </a:pPr>
            <a:r>
              <a:rPr lang="en-US" sz="1596" dirty="0">
                <a:solidFill>
                  <a:srgbClr val="272525"/>
                </a:solidFill>
                <a:latin typeface="Lato" pitchFamily="34" charset="0"/>
                <a:ea typeface="Lato" pitchFamily="34" charset="-122"/>
                <a:cs typeface="Lato" pitchFamily="34" charset="-120"/>
              </a:rPr>
              <a:t>Design Patternlər, proqramlama sahəsində istifadə olunan müəyyən problemləri həll etməyə kömək edən hazır şablonlardır.</a:t>
            </a:r>
            <a:endParaRPr lang="en-US" sz="1596" dirty="0"/>
          </a:p>
        </p:txBody>
      </p:sp>
      <p:pic>
        <p:nvPicPr>
          <p:cNvPr id="6" name="Image 1" descr="preencoded.png">    </p:cNvPr>
          <p:cNvPicPr>
            <a:picLocks noChangeAspect="1"/>
          </p:cNvPicPr>
          <p:nvPr/>
        </p:nvPicPr>
        <p:blipFill>
          <a:blip r:embed="rId2"/>
          <a:stretch>
            <a:fillRect/>
          </a:stretch>
        </p:blipFill>
        <p:spPr>
          <a:xfrm>
            <a:off x="2501503" y="2877741"/>
            <a:ext cx="4566404" cy="4566404"/>
          </a:xfrm>
          <a:prstGeom prst="rect">
            <a:avLst/>
          </a:prstGeom>
        </p:spPr>
      </p:pic>
      <p:pic>
        <p:nvPicPr>
          <p:cNvPr id="7" name="Image 2" descr="preencoded.png">    </p:cNvPr>
          <p:cNvPicPr>
            <a:picLocks noChangeAspect="1"/>
          </p:cNvPicPr>
          <p:nvPr/>
        </p:nvPicPr>
        <p:blipFill>
          <a:blip r:embed="rId3"/>
          <a:stretch>
            <a:fillRect/>
          </a:stretch>
        </p:blipFill>
        <p:spPr>
          <a:xfrm>
            <a:off x="7569875" y="1722715"/>
            <a:ext cx="4566404" cy="3839528"/>
          </a:xfrm>
          <a:prstGeom prst="rect">
            <a:avLst/>
          </a:prstGeom>
        </p:spPr>
      </p:pic>
      <p:sp>
        <p:nvSpPr>
          <p:cNvPr id="8" name="Text 3"/>
          <p:cNvSpPr/>
          <p:nvPr/>
        </p:nvSpPr>
        <p:spPr>
          <a:xfrm>
            <a:off x="7569875" y="5790247"/>
            <a:ext cx="4566404" cy="972622"/>
          </a:xfrm>
          <a:prstGeom prst="rect">
            <a:avLst/>
          </a:prstGeom>
          <a:noFill/>
          <a:ln/>
        </p:spPr>
        <p:txBody>
          <a:bodyPr wrap="square" rtlCol="0" anchor="t"/>
          <a:lstStyle/>
          <a:p>
            <a:pPr indent="0" marL="0">
              <a:lnSpc>
                <a:spcPts val="2553"/>
              </a:lnSpc>
              <a:buNone/>
            </a:pPr>
            <a:r>
              <a:rPr lang="en-US" sz="1596" dirty="0">
                <a:solidFill>
                  <a:srgbClr val="272525"/>
                </a:solidFill>
                <a:latin typeface="Lato" pitchFamily="34" charset="0"/>
                <a:ea typeface="Lato" pitchFamily="34" charset="-122"/>
                <a:cs typeface="Lato" pitchFamily="34" charset="-120"/>
              </a:rPr>
              <a:t>Bu şablonlar proqramçıya zaman və enerji qazandırır, həmçinin ümumiyyətlə bilinən metodları və təcrübəli yanaşmaları təqdim edir.</a:t>
            </a:r>
            <a:endParaRPr lang="en-US" sz="1596"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554837"/>
            <a:ext cx="10554414" cy="1388745"/>
          </a:xfrm>
          <a:prstGeom prst="rect">
            <a:avLst/>
          </a:prstGeom>
          <a:noFill/>
          <a:ln/>
        </p:spPr>
        <p:txBody>
          <a:bodyPr wrap="squar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Niyə Design Patternlər istifadə edilməlidir?</a:t>
            </a:r>
            <a:endParaRPr lang="en-US" sz="4374" dirty="0"/>
          </a:p>
        </p:txBody>
      </p:sp>
      <p:sp>
        <p:nvSpPr>
          <p:cNvPr id="5" name="Shape 2"/>
          <p:cNvSpPr/>
          <p:nvPr/>
        </p:nvSpPr>
        <p:spPr>
          <a:xfrm>
            <a:off x="2037993" y="3387923"/>
            <a:ext cx="10554414" cy="3286839"/>
          </a:xfrm>
          <a:prstGeom prst="roundRect">
            <a:avLst>
              <a:gd name="adj" fmla="val 3042"/>
            </a:avLst>
          </a:prstGeom>
          <a:noFill/>
          <a:ln w="13811">
            <a:solidFill>
              <a:srgbClr val="000000">
                <a:alpha val="8000"/>
              </a:srgbClr>
            </a:solidFill>
            <a:prstDash val="solid"/>
          </a:ln>
        </p:spPr>
      </p:sp>
      <p:sp>
        <p:nvSpPr>
          <p:cNvPr id="6" name="Shape 3"/>
          <p:cNvSpPr/>
          <p:nvPr/>
        </p:nvSpPr>
        <p:spPr>
          <a:xfrm>
            <a:off x="2051804" y="3401735"/>
            <a:ext cx="10526792" cy="637103"/>
          </a:xfrm>
          <a:prstGeom prst="rect">
            <a:avLst/>
          </a:prstGeom>
          <a:solidFill>
            <a:srgbClr val="FFFFFF">
              <a:alpha val="4000"/>
            </a:srgbClr>
          </a:solidFill>
          <a:ln/>
        </p:spPr>
      </p:sp>
      <p:sp>
        <p:nvSpPr>
          <p:cNvPr id="7" name="Text 4"/>
          <p:cNvSpPr/>
          <p:nvPr/>
        </p:nvSpPr>
        <p:spPr>
          <a:xfrm>
            <a:off x="2273975" y="3542586"/>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Design Pattern istifadə olunduqda</a:t>
            </a:r>
            <a:endParaRPr lang="en-US" sz="1750" dirty="0"/>
          </a:p>
        </p:txBody>
      </p:sp>
      <p:sp>
        <p:nvSpPr>
          <p:cNvPr id="8" name="Text 5"/>
          <p:cNvSpPr/>
          <p:nvPr/>
        </p:nvSpPr>
        <p:spPr>
          <a:xfrm>
            <a:off x="7541181" y="3542586"/>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Design Pattern istifadə edilmədikdə</a:t>
            </a:r>
            <a:endParaRPr lang="en-US" sz="1750" dirty="0"/>
          </a:p>
        </p:txBody>
      </p:sp>
      <p:sp>
        <p:nvSpPr>
          <p:cNvPr id="9" name="Shape 6"/>
          <p:cNvSpPr/>
          <p:nvPr/>
        </p:nvSpPr>
        <p:spPr>
          <a:xfrm>
            <a:off x="2051804" y="4038838"/>
            <a:ext cx="10526792" cy="637103"/>
          </a:xfrm>
          <a:prstGeom prst="rect">
            <a:avLst/>
          </a:prstGeom>
          <a:solidFill>
            <a:srgbClr val="000000">
              <a:alpha val="4000"/>
            </a:srgbClr>
          </a:solidFill>
          <a:ln/>
        </p:spPr>
      </p:sp>
      <p:sp>
        <p:nvSpPr>
          <p:cNvPr id="10" name="Text 7"/>
          <p:cNvSpPr/>
          <p:nvPr/>
        </p:nvSpPr>
        <p:spPr>
          <a:xfrm>
            <a:off x="2273975" y="4179689"/>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Proqramçılar zaman və enerji qazanır.</a:t>
            </a:r>
            <a:endParaRPr lang="en-US" sz="1750" dirty="0"/>
          </a:p>
        </p:txBody>
      </p:sp>
      <p:sp>
        <p:nvSpPr>
          <p:cNvPr id="11" name="Text 8"/>
          <p:cNvSpPr/>
          <p:nvPr/>
        </p:nvSpPr>
        <p:spPr>
          <a:xfrm>
            <a:off x="7541181" y="4179689"/>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Proqramçılar öz mövqeyində qala bilər.</a:t>
            </a:r>
            <a:endParaRPr lang="en-US" sz="1750" dirty="0"/>
          </a:p>
        </p:txBody>
      </p:sp>
      <p:sp>
        <p:nvSpPr>
          <p:cNvPr id="12" name="Shape 9"/>
          <p:cNvSpPr/>
          <p:nvPr/>
        </p:nvSpPr>
        <p:spPr>
          <a:xfrm>
            <a:off x="2051804" y="4675942"/>
            <a:ext cx="10526792" cy="992505"/>
          </a:xfrm>
          <a:prstGeom prst="rect">
            <a:avLst/>
          </a:prstGeom>
          <a:solidFill>
            <a:srgbClr val="FFFFFF">
              <a:alpha val="4000"/>
            </a:srgbClr>
          </a:solidFill>
          <a:ln/>
        </p:spPr>
      </p:sp>
      <p:sp>
        <p:nvSpPr>
          <p:cNvPr id="13" name="Text 10"/>
          <p:cNvSpPr/>
          <p:nvPr/>
        </p:nvSpPr>
        <p:spPr>
          <a:xfrm>
            <a:off x="2273975" y="4816793"/>
            <a:ext cx="4815245"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Müəyyən problemlər üçün nəticə xəttinin sıxılması təmin edilir.</a:t>
            </a:r>
            <a:endParaRPr lang="en-US" sz="1750" dirty="0"/>
          </a:p>
        </p:txBody>
      </p:sp>
      <p:sp>
        <p:nvSpPr>
          <p:cNvPr id="14" name="Text 11"/>
          <p:cNvSpPr/>
          <p:nvPr/>
        </p:nvSpPr>
        <p:spPr>
          <a:xfrm>
            <a:off x="7541181" y="4816793"/>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Qarışıq və dolğun kod yaradılır.</a:t>
            </a:r>
            <a:endParaRPr lang="en-US" sz="1750" dirty="0"/>
          </a:p>
        </p:txBody>
      </p:sp>
      <p:sp>
        <p:nvSpPr>
          <p:cNvPr id="15" name="Shape 12"/>
          <p:cNvSpPr/>
          <p:nvPr/>
        </p:nvSpPr>
        <p:spPr>
          <a:xfrm>
            <a:off x="2051804" y="5668447"/>
            <a:ext cx="10526792" cy="992505"/>
          </a:xfrm>
          <a:prstGeom prst="rect">
            <a:avLst/>
          </a:prstGeom>
          <a:solidFill>
            <a:srgbClr val="000000">
              <a:alpha val="4000"/>
            </a:srgbClr>
          </a:solidFill>
          <a:ln/>
        </p:spPr>
      </p:sp>
      <p:sp>
        <p:nvSpPr>
          <p:cNvPr id="16" name="Text 13"/>
          <p:cNvSpPr/>
          <p:nvPr/>
        </p:nvSpPr>
        <p:spPr>
          <a:xfrm>
            <a:off x="2273975" y="5809298"/>
            <a:ext cx="4815245"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Proqramın oxunması və mənimsənməsi asanlaşır.</a:t>
            </a:r>
            <a:endParaRPr lang="en-US" sz="1750" dirty="0"/>
          </a:p>
        </p:txBody>
      </p:sp>
      <p:sp>
        <p:nvSpPr>
          <p:cNvPr id="17" name="Text 14"/>
          <p:cNvSpPr/>
          <p:nvPr/>
        </p:nvSpPr>
        <p:spPr>
          <a:xfrm>
            <a:off x="7541181" y="5809298"/>
            <a:ext cx="4815245"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Proqramın başqa proqramçılar tərəfindən mənimsənməsi çətindir.</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015490"/>
            <a:ext cx="665988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Design Patternlərin növləri</a:t>
            </a:r>
            <a:endParaRPr lang="en-US" sz="4374" dirty="0"/>
          </a:p>
        </p:txBody>
      </p:sp>
      <p:sp>
        <p:nvSpPr>
          <p:cNvPr id="5" name="Text 2"/>
          <p:cNvSpPr/>
          <p:nvPr/>
        </p:nvSpPr>
        <p:spPr>
          <a:xfrm>
            <a:off x="2393394" y="3154204"/>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Creational Design Patternlər</a:t>
            </a:r>
            <a:endParaRPr lang="en-US" sz="1750" dirty="0"/>
          </a:p>
        </p:txBody>
      </p:sp>
      <p:sp>
        <p:nvSpPr>
          <p:cNvPr id="6" name="Text 3"/>
          <p:cNvSpPr/>
          <p:nvPr/>
        </p:nvSpPr>
        <p:spPr>
          <a:xfrm>
            <a:off x="2393394" y="3598426"/>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Structural Design Patternlər</a:t>
            </a:r>
            <a:endParaRPr lang="en-US" sz="1750" dirty="0"/>
          </a:p>
        </p:txBody>
      </p:sp>
      <p:sp>
        <p:nvSpPr>
          <p:cNvPr id="7" name="Text 4"/>
          <p:cNvSpPr/>
          <p:nvPr/>
        </p:nvSpPr>
        <p:spPr>
          <a:xfrm>
            <a:off x="2393394" y="4042648"/>
            <a:ext cx="10199013"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272525"/>
                </a:solidFill>
                <a:latin typeface="Lato" pitchFamily="34" charset="0"/>
                <a:ea typeface="Lato" pitchFamily="34" charset="-122"/>
                <a:cs typeface="Lato" pitchFamily="34" charset="-120"/>
              </a:rPr>
              <a:t>Behavioral Design Patternlər</a:t>
            </a:r>
            <a:endParaRPr lang="en-US" sz="1750" dirty="0"/>
          </a:p>
        </p:txBody>
      </p:sp>
      <p:sp>
        <p:nvSpPr>
          <p:cNvPr id="8" name="Text 5"/>
          <p:cNvSpPr/>
          <p:nvPr/>
        </p:nvSpPr>
        <p:spPr>
          <a:xfrm>
            <a:off x="2371249" y="4897874"/>
            <a:ext cx="10221158"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Ana növlərimiz budur, amma hansı design patternin hansı növə daxilində olduğuna qərar verərkən istifadə özünlüyü ilə olan məsələləri də nəzərə alın. Ən mühüm olan budur ki, nəzərdə tutulan məqsədə uyğun design pattern seçilsin.</a:t>
            </a:r>
            <a:endParaRPr lang="en-US" sz="1750" dirty="0"/>
          </a:p>
        </p:txBody>
      </p:sp>
      <p:sp>
        <p:nvSpPr>
          <p:cNvPr id="9" name="Shape 6"/>
          <p:cNvSpPr/>
          <p:nvPr/>
        </p:nvSpPr>
        <p:spPr>
          <a:xfrm>
            <a:off x="2037993" y="4647962"/>
            <a:ext cx="44410" cy="1566029"/>
          </a:xfrm>
          <a:prstGeom prst="rect">
            <a:avLst/>
          </a:prstGeom>
          <a:solidFill>
            <a:srgbClr val="E5E5E0"/>
          </a:solidFill>
          <a:ln/>
        </p:spPr>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4490799" y="1616750"/>
            <a:ext cx="701040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Creational Design Patternlər</a:t>
            </a:r>
            <a:endParaRPr lang="en-US" sz="4374" dirty="0"/>
          </a:p>
        </p:txBody>
      </p:sp>
      <p:sp>
        <p:nvSpPr>
          <p:cNvPr id="5" name="Shape 2"/>
          <p:cNvSpPr/>
          <p:nvPr/>
        </p:nvSpPr>
        <p:spPr>
          <a:xfrm>
            <a:off x="4490799" y="2817971"/>
            <a:ext cx="499943" cy="499943"/>
          </a:xfrm>
          <a:prstGeom prst="roundRect">
            <a:avLst>
              <a:gd name="adj" fmla="val 20000"/>
            </a:avLst>
          </a:prstGeom>
          <a:solidFill>
            <a:srgbClr val="E8E8E3"/>
          </a:solidFill>
          <a:ln w="13811">
            <a:solidFill>
              <a:srgbClr val="D1D1C7"/>
            </a:solidFill>
            <a:prstDash val="solid"/>
          </a:ln>
        </p:spPr>
      </p:sp>
      <p:sp>
        <p:nvSpPr>
          <p:cNvPr id="6" name="Text 3"/>
          <p:cNvSpPr/>
          <p:nvPr/>
        </p:nvSpPr>
        <p:spPr>
          <a:xfrm>
            <a:off x="4668322" y="2859643"/>
            <a:ext cx="1447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1</a:t>
            </a:r>
            <a:endParaRPr lang="en-US" sz="2624" dirty="0"/>
          </a:p>
        </p:txBody>
      </p:sp>
      <p:sp>
        <p:nvSpPr>
          <p:cNvPr id="7" name="Text 4"/>
          <p:cNvSpPr/>
          <p:nvPr/>
        </p:nvSpPr>
        <p:spPr>
          <a:xfrm>
            <a:off x="5212913" y="2894290"/>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Abstract Factory</a:t>
            </a:r>
            <a:endParaRPr lang="en-US" sz="2187" dirty="0"/>
          </a:p>
        </p:txBody>
      </p:sp>
      <p:sp>
        <p:nvSpPr>
          <p:cNvPr id="8" name="Text 5"/>
          <p:cNvSpPr/>
          <p:nvPr/>
        </p:nvSpPr>
        <p:spPr>
          <a:xfrm>
            <a:off x="5212913" y="3463647"/>
            <a:ext cx="8584287"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Fərqli tipli bir neçə obyekt yaradıb orada qruplar formalaşdırmaq üçün istifadə edilir.</a:t>
            </a:r>
            <a:endParaRPr lang="en-US" sz="1750" dirty="0"/>
          </a:p>
        </p:txBody>
      </p:sp>
      <p:sp>
        <p:nvSpPr>
          <p:cNvPr id="9" name="Shape 6"/>
          <p:cNvSpPr/>
          <p:nvPr/>
        </p:nvSpPr>
        <p:spPr>
          <a:xfrm>
            <a:off x="4490799" y="4214813"/>
            <a:ext cx="499943" cy="499943"/>
          </a:xfrm>
          <a:prstGeom prst="roundRect">
            <a:avLst>
              <a:gd name="adj" fmla="val 20000"/>
            </a:avLst>
          </a:prstGeom>
          <a:solidFill>
            <a:srgbClr val="E8E8E3"/>
          </a:solidFill>
          <a:ln w="13811">
            <a:solidFill>
              <a:srgbClr val="D1D1C7"/>
            </a:solidFill>
            <a:prstDash val="solid"/>
          </a:ln>
        </p:spPr>
      </p:sp>
      <p:sp>
        <p:nvSpPr>
          <p:cNvPr id="10" name="Text 7"/>
          <p:cNvSpPr/>
          <p:nvPr/>
        </p:nvSpPr>
        <p:spPr>
          <a:xfrm>
            <a:off x="4645462" y="4256484"/>
            <a:ext cx="19050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2</a:t>
            </a:r>
            <a:endParaRPr lang="en-US" sz="2624" dirty="0"/>
          </a:p>
        </p:txBody>
      </p:sp>
      <p:sp>
        <p:nvSpPr>
          <p:cNvPr id="11" name="Text 8"/>
          <p:cNvSpPr/>
          <p:nvPr/>
        </p:nvSpPr>
        <p:spPr>
          <a:xfrm>
            <a:off x="5212913" y="4291132"/>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Builder</a:t>
            </a:r>
            <a:endParaRPr lang="en-US" sz="2187" dirty="0"/>
          </a:p>
        </p:txBody>
      </p:sp>
      <p:sp>
        <p:nvSpPr>
          <p:cNvPr id="12" name="Text 9"/>
          <p:cNvSpPr/>
          <p:nvPr/>
        </p:nvSpPr>
        <p:spPr>
          <a:xfrm>
            <a:off x="5212913" y="4860488"/>
            <a:ext cx="8584287"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Bir obyektin yaradılması və inşasını davamlılaşdıran addımlar daxilində istifadə olunur.</a:t>
            </a:r>
            <a:endParaRPr lang="en-US" sz="1750" dirty="0"/>
          </a:p>
        </p:txBody>
      </p:sp>
      <p:sp>
        <p:nvSpPr>
          <p:cNvPr id="13" name="Shape 10"/>
          <p:cNvSpPr/>
          <p:nvPr/>
        </p:nvSpPr>
        <p:spPr>
          <a:xfrm>
            <a:off x="4490799" y="5611654"/>
            <a:ext cx="499943" cy="499943"/>
          </a:xfrm>
          <a:prstGeom prst="roundRect">
            <a:avLst>
              <a:gd name="adj" fmla="val 20000"/>
            </a:avLst>
          </a:prstGeom>
          <a:solidFill>
            <a:srgbClr val="E8E8E3"/>
          </a:solidFill>
          <a:ln w="13811">
            <a:solidFill>
              <a:srgbClr val="D1D1C7"/>
            </a:solidFill>
            <a:prstDash val="solid"/>
          </a:ln>
        </p:spPr>
      </p:sp>
      <p:sp>
        <p:nvSpPr>
          <p:cNvPr id="14" name="Text 11"/>
          <p:cNvSpPr/>
          <p:nvPr/>
        </p:nvSpPr>
        <p:spPr>
          <a:xfrm>
            <a:off x="4649272" y="5653326"/>
            <a:ext cx="182880" cy="416481"/>
          </a:xfrm>
          <a:prstGeom prst="rect">
            <a:avLst/>
          </a:prstGeom>
          <a:noFill/>
          <a:ln/>
        </p:spPr>
        <p:txBody>
          <a:bodyPr wrap="none" rtlCol="0" anchor="t"/>
          <a:lstStyle/>
          <a:p>
            <a:pPr algn="ctr" indent="0" marL="0">
              <a:lnSpc>
                <a:spcPts val="3281"/>
              </a:lnSpc>
              <a:buNone/>
            </a:pPr>
            <a:r>
              <a:rPr lang="en-US" sz="2624" dirty="0">
                <a:solidFill>
                  <a:srgbClr val="272525"/>
                </a:solidFill>
                <a:latin typeface="Gelasio" pitchFamily="34" charset="0"/>
                <a:ea typeface="Gelasio" pitchFamily="34" charset="-122"/>
                <a:cs typeface="Gelasio" pitchFamily="34" charset="-120"/>
              </a:rPr>
              <a:t>3</a:t>
            </a:r>
            <a:endParaRPr lang="en-US" sz="2624" dirty="0"/>
          </a:p>
        </p:txBody>
      </p:sp>
      <p:sp>
        <p:nvSpPr>
          <p:cNvPr id="15" name="Text 12"/>
          <p:cNvSpPr/>
          <p:nvPr/>
        </p:nvSpPr>
        <p:spPr>
          <a:xfrm>
            <a:off x="5212913" y="5687973"/>
            <a:ext cx="2221944" cy="347186"/>
          </a:xfrm>
          <a:prstGeom prst="rect">
            <a:avLst/>
          </a:prstGeom>
          <a:noFill/>
          <a:ln/>
        </p:spPr>
        <p:txBody>
          <a:bodyPr wrap="none" rtlCol="0" anchor="t"/>
          <a:lstStyle/>
          <a:p>
            <a:pPr indent="0" marL="0">
              <a:lnSpc>
                <a:spcPts val="2734"/>
              </a:lnSpc>
              <a:buNone/>
            </a:pPr>
            <a:r>
              <a:rPr lang="en-US" sz="2187" dirty="0">
                <a:solidFill>
                  <a:srgbClr val="272525"/>
                </a:solidFill>
                <a:latin typeface="Gelasio" pitchFamily="34" charset="0"/>
                <a:ea typeface="Gelasio" pitchFamily="34" charset="-122"/>
                <a:cs typeface="Gelasio" pitchFamily="34" charset="-120"/>
              </a:rPr>
              <a:t>Factory Method</a:t>
            </a:r>
            <a:endParaRPr lang="en-US" sz="2187" dirty="0"/>
          </a:p>
        </p:txBody>
      </p:sp>
      <p:sp>
        <p:nvSpPr>
          <p:cNvPr id="16" name="Text 13"/>
          <p:cNvSpPr/>
          <p:nvPr/>
        </p:nvSpPr>
        <p:spPr>
          <a:xfrm>
            <a:off x="5212913" y="6257330"/>
            <a:ext cx="8584287" cy="355402"/>
          </a:xfrm>
          <a:prstGeom prst="rect">
            <a:avLst/>
          </a:prstGeom>
          <a:noFill/>
          <a:ln/>
        </p:spPr>
        <p:txBody>
          <a:bodyPr wrap="non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Obyektin yaradılması və qruplanması üçün istifadə olunur.</a:t>
            </a:r>
            <a:endParaRPr lang="en-US" sz="1750" dirty="0"/>
          </a:p>
        </p:txBody>
      </p:sp>
      <p:pic>
        <p:nvPicPr>
          <p:cNvPr id="17" name="Image 1" descr="preencoded.png">    </p:cNvPr>
          <p:cNvPicPr>
            <a:picLocks noChangeAspect="1"/>
          </p:cNvPicPr>
          <p:nvPr/>
        </p:nvPicPr>
        <p:blipFill>
          <a:blip r:embed="rId2"/>
          <a:stretch>
            <a:fillRect/>
          </a:stretch>
        </p:blipFill>
        <p:spPr>
          <a:xfrm>
            <a:off x="0" y="0"/>
            <a:ext cx="3657600" cy="8229600"/>
          </a:xfrm>
          <a:prstGeom prst="rect">
            <a:avLst/>
          </a:prstGeom>
        </p:spPr>
      </p:pic>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1187172"/>
            <a:ext cx="694182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Structural Design Patternlər</a:t>
            </a:r>
            <a:endParaRPr lang="en-US" sz="4374" dirty="0"/>
          </a:p>
        </p:txBody>
      </p:sp>
      <p:pic>
        <p:nvPicPr>
          <p:cNvPr id="5" name="Image 1" descr="preencoded.png">    </p:cNvPr>
          <p:cNvPicPr>
            <a:picLocks noChangeAspect="1"/>
          </p:cNvPicPr>
          <p:nvPr/>
        </p:nvPicPr>
        <p:blipFill>
          <a:blip r:embed="rId2"/>
          <a:stretch>
            <a:fillRect/>
          </a:stretch>
        </p:blipFill>
        <p:spPr>
          <a:xfrm>
            <a:off x="2037993" y="2325886"/>
            <a:ext cx="5110520" cy="3158490"/>
          </a:xfrm>
          <a:prstGeom prst="rect">
            <a:avLst/>
          </a:prstGeom>
        </p:spPr>
      </p:pic>
      <p:sp>
        <p:nvSpPr>
          <p:cNvPr id="6" name="Text 2"/>
          <p:cNvSpPr/>
          <p:nvPr/>
        </p:nvSpPr>
        <p:spPr>
          <a:xfrm>
            <a:off x="2037993" y="5762030"/>
            <a:ext cx="2221944"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lasio" pitchFamily="34" charset="0"/>
                <a:ea typeface="Gelasio" pitchFamily="34" charset="-122"/>
                <a:cs typeface="Gelasio" pitchFamily="34" charset="-120"/>
              </a:rPr>
              <a:t>Facade</a:t>
            </a:r>
            <a:endParaRPr lang="en-US" sz="2187" dirty="0"/>
          </a:p>
        </p:txBody>
      </p:sp>
      <p:sp>
        <p:nvSpPr>
          <p:cNvPr id="7" name="Text 3"/>
          <p:cNvSpPr/>
          <p:nvPr/>
        </p:nvSpPr>
        <p:spPr>
          <a:xfrm>
            <a:off x="2037993" y="6331387"/>
            <a:ext cx="5110520"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Təsvirnuşan əsas funksionallığı sadələşdirmək məqsədi ilə istifadə olunur.</a:t>
            </a:r>
            <a:endParaRPr lang="en-US" sz="1750" dirty="0"/>
          </a:p>
        </p:txBody>
      </p:sp>
      <p:pic>
        <p:nvPicPr>
          <p:cNvPr id="8" name="Image 2" descr="preencoded.png">    </p:cNvPr>
          <p:cNvPicPr>
            <a:picLocks noChangeAspect="1"/>
          </p:cNvPicPr>
          <p:nvPr/>
        </p:nvPicPr>
        <p:blipFill>
          <a:blip r:embed="rId3"/>
          <a:stretch>
            <a:fillRect/>
          </a:stretch>
        </p:blipFill>
        <p:spPr>
          <a:xfrm>
            <a:off x="7481768" y="2325886"/>
            <a:ext cx="5110639" cy="3158609"/>
          </a:xfrm>
          <a:prstGeom prst="rect">
            <a:avLst/>
          </a:prstGeom>
        </p:spPr>
      </p:pic>
      <p:sp>
        <p:nvSpPr>
          <p:cNvPr id="9" name="Text 4"/>
          <p:cNvSpPr/>
          <p:nvPr/>
        </p:nvSpPr>
        <p:spPr>
          <a:xfrm>
            <a:off x="7481768" y="5762149"/>
            <a:ext cx="2221944" cy="347186"/>
          </a:xfrm>
          <a:prstGeom prst="rect">
            <a:avLst/>
          </a:prstGeom>
          <a:noFill/>
          <a:ln/>
        </p:spPr>
        <p:txBody>
          <a:bodyPr wrap="none" rtlCol="0" anchor="t"/>
          <a:lstStyle/>
          <a:p>
            <a:pPr algn="l" indent="0" marL="0">
              <a:lnSpc>
                <a:spcPts val="2734"/>
              </a:lnSpc>
              <a:buNone/>
            </a:pPr>
            <a:r>
              <a:rPr lang="en-US" sz="2187" dirty="0">
                <a:solidFill>
                  <a:srgbClr val="312F2B"/>
                </a:solidFill>
                <a:latin typeface="Gelasio" pitchFamily="34" charset="0"/>
                <a:ea typeface="Gelasio" pitchFamily="34" charset="-122"/>
                <a:cs typeface="Gelasio" pitchFamily="34" charset="-120"/>
              </a:rPr>
              <a:t>Adapter</a:t>
            </a:r>
            <a:endParaRPr lang="en-US" sz="2187" dirty="0"/>
          </a:p>
        </p:txBody>
      </p:sp>
      <p:sp>
        <p:nvSpPr>
          <p:cNvPr id="10" name="Text 5"/>
          <p:cNvSpPr/>
          <p:nvPr/>
        </p:nvSpPr>
        <p:spPr>
          <a:xfrm>
            <a:off x="7481768" y="6331506"/>
            <a:ext cx="5110639" cy="710803"/>
          </a:xfrm>
          <a:prstGeom prst="rect">
            <a:avLst/>
          </a:prstGeom>
          <a:noFill/>
          <a:ln/>
        </p:spPr>
        <p:txBody>
          <a:bodyPr wrap="square" rtlCol="0" anchor="t"/>
          <a:lstStyle/>
          <a:p>
            <a:pPr algn="l" indent="0" marL="0">
              <a:lnSpc>
                <a:spcPts val="2799"/>
              </a:lnSpc>
              <a:buNone/>
            </a:pPr>
            <a:r>
              <a:rPr lang="en-US" sz="1750" dirty="0">
                <a:solidFill>
                  <a:srgbClr val="272525"/>
                </a:solidFill>
                <a:latin typeface="Lato" pitchFamily="34" charset="0"/>
                <a:ea typeface="Lato" pitchFamily="34" charset="-122"/>
                <a:cs typeface="Lato" pitchFamily="34" charset="-120"/>
              </a:rPr>
              <a:t>Bir interfeysin bir başqa interfeysə çevrilməsi üçün istifadə edilir.</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572107"/>
            <a:ext cx="7094220"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Behavioral Design Patternlər</a:t>
            </a:r>
            <a:endParaRPr lang="en-US" sz="4374" dirty="0"/>
          </a:p>
        </p:txBody>
      </p:sp>
      <p:sp>
        <p:nvSpPr>
          <p:cNvPr id="5" name="Text 2"/>
          <p:cNvSpPr/>
          <p:nvPr/>
        </p:nvSpPr>
        <p:spPr>
          <a:xfrm>
            <a:off x="2037993" y="3821906"/>
            <a:ext cx="2221944"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Command</a:t>
            </a:r>
            <a:endParaRPr lang="en-US" sz="2187" dirty="0"/>
          </a:p>
        </p:txBody>
      </p:sp>
      <p:sp>
        <p:nvSpPr>
          <p:cNvPr id="6" name="Text 3"/>
          <p:cNvSpPr/>
          <p:nvPr/>
        </p:nvSpPr>
        <p:spPr>
          <a:xfrm>
            <a:off x="2037993" y="4391263"/>
            <a:ext cx="3156347"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Əmrlərin obyekt göstəriciləri vasitəsilə ötürülməsi məqsədi ilə istifadə edilir.</a:t>
            </a:r>
            <a:endParaRPr lang="en-US" sz="1750" dirty="0"/>
          </a:p>
        </p:txBody>
      </p:sp>
      <p:sp>
        <p:nvSpPr>
          <p:cNvPr id="7" name="Text 4"/>
          <p:cNvSpPr/>
          <p:nvPr/>
        </p:nvSpPr>
        <p:spPr>
          <a:xfrm>
            <a:off x="5743932" y="3821906"/>
            <a:ext cx="2221944"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Observer</a:t>
            </a:r>
            <a:endParaRPr lang="en-US" sz="2187" dirty="0"/>
          </a:p>
        </p:txBody>
      </p:sp>
      <p:sp>
        <p:nvSpPr>
          <p:cNvPr id="8" name="Text 5"/>
          <p:cNvSpPr/>
          <p:nvPr/>
        </p:nvSpPr>
        <p:spPr>
          <a:xfrm>
            <a:off x="5743932" y="4391263"/>
            <a:ext cx="3156347" cy="1066205"/>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Dəyişikliklərin aparan olduğu vaxtlar bildiriş göndərmək məqsədi ilə istifadə edilir.</a:t>
            </a:r>
            <a:endParaRPr lang="en-US" sz="1750" dirty="0"/>
          </a:p>
        </p:txBody>
      </p:sp>
      <p:sp>
        <p:nvSpPr>
          <p:cNvPr id="9" name="Text 6"/>
          <p:cNvSpPr/>
          <p:nvPr/>
        </p:nvSpPr>
        <p:spPr>
          <a:xfrm>
            <a:off x="9449872" y="3821906"/>
            <a:ext cx="2221944" cy="347186"/>
          </a:xfrm>
          <a:prstGeom prst="rect">
            <a:avLst/>
          </a:prstGeom>
          <a:noFill/>
          <a:ln/>
        </p:spPr>
        <p:txBody>
          <a:bodyPr wrap="none" rtlCol="0" anchor="t"/>
          <a:lstStyle/>
          <a:p>
            <a:pPr indent="0" marL="0">
              <a:lnSpc>
                <a:spcPts val="2734"/>
              </a:lnSpc>
              <a:buNone/>
            </a:pPr>
            <a:r>
              <a:rPr lang="en-US" sz="2187" dirty="0">
                <a:solidFill>
                  <a:srgbClr val="312F2B"/>
                </a:solidFill>
                <a:latin typeface="Gelasio" pitchFamily="34" charset="0"/>
                <a:ea typeface="Gelasio" pitchFamily="34" charset="-122"/>
                <a:cs typeface="Gelasio" pitchFamily="34" charset="-120"/>
              </a:rPr>
              <a:t>Strategy</a:t>
            </a:r>
            <a:endParaRPr lang="en-US" sz="2187" dirty="0"/>
          </a:p>
        </p:txBody>
      </p:sp>
      <p:sp>
        <p:nvSpPr>
          <p:cNvPr id="10" name="Text 7"/>
          <p:cNvSpPr/>
          <p:nvPr/>
        </p:nvSpPr>
        <p:spPr>
          <a:xfrm>
            <a:off x="9449872" y="4391263"/>
            <a:ext cx="3156347"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Dinamik alqoritm seçimi məqsədi ilə istifadə edilir.</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144">
            <a:solidFill>
              <a:srgbClr val="FFFFFF">
                <a:alpha val="64000"/>
              </a:srgbClr>
            </a:solidFill>
            <a:prstDash val="solid"/>
          </a:ln>
        </p:spPr>
      </p:sp>
      <p:sp>
        <p:nvSpPr>
          <p:cNvPr id="4" name="Text 1"/>
          <p:cNvSpPr/>
          <p:nvPr/>
        </p:nvSpPr>
        <p:spPr>
          <a:xfrm>
            <a:off x="841415" y="848320"/>
            <a:ext cx="9289971" cy="1222296"/>
          </a:xfrm>
          <a:prstGeom prst="rect">
            <a:avLst/>
          </a:prstGeom>
          <a:noFill/>
          <a:ln/>
        </p:spPr>
        <p:txBody>
          <a:bodyPr wrap="square" rtlCol="0" anchor="t"/>
          <a:lstStyle/>
          <a:p>
            <a:pPr indent="0" marL="0">
              <a:lnSpc>
                <a:spcPts val="4812"/>
              </a:lnSpc>
              <a:buNone/>
            </a:pPr>
            <a:r>
              <a:rPr lang="en-US" sz="3850" dirty="0">
                <a:solidFill>
                  <a:srgbClr val="312F2B"/>
                </a:solidFill>
                <a:latin typeface="Gelasio" pitchFamily="34" charset="0"/>
                <a:ea typeface="Gelasio" pitchFamily="34" charset="-122"/>
                <a:cs typeface="Gelasio" pitchFamily="34" charset="-120"/>
              </a:rPr>
              <a:t>Design Pattern yaradarkən diqqət ediləcək məsələlər</a:t>
            </a:r>
            <a:endParaRPr lang="en-US" sz="3850" dirty="0"/>
          </a:p>
        </p:txBody>
      </p:sp>
      <p:sp>
        <p:nvSpPr>
          <p:cNvPr id="5" name="Shape 2"/>
          <p:cNvSpPr/>
          <p:nvPr/>
        </p:nvSpPr>
        <p:spPr>
          <a:xfrm>
            <a:off x="841415" y="2363867"/>
            <a:ext cx="9289971" cy="1542098"/>
          </a:xfrm>
          <a:prstGeom prst="roundRect">
            <a:avLst>
              <a:gd name="adj" fmla="val 5707"/>
            </a:avLst>
          </a:prstGeom>
          <a:solidFill>
            <a:srgbClr val="E8E8E3"/>
          </a:solidFill>
          <a:ln w="12144">
            <a:solidFill>
              <a:srgbClr val="D1D1C7"/>
            </a:solidFill>
            <a:prstDash val="solid"/>
          </a:ln>
        </p:spPr>
      </p:sp>
      <p:sp>
        <p:nvSpPr>
          <p:cNvPr id="6" name="Text 3"/>
          <p:cNvSpPr/>
          <p:nvPr/>
        </p:nvSpPr>
        <p:spPr>
          <a:xfrm>
            <a:off x="1049060" y="2571512"/>
            <a:ext cx="4267200" cy="305514"/>
          </a:xfrm>
          <a:prstGeom prst="rect">
            <a:avLst/>
          </a:prstGeom>
          <a:noFill/>
          <a:ln/>
        </p:spPr>
        <p:txBody>
          <a:bodyPr wrap="none" rtlCol="0" anchor="t"/>
          <a:lstStyle/>
          <a:p>
            <a:pPr indent="0" marL="0">
              <a:lnSpc>
                <a:spcPts val="2406"/>
              </a:lnSpc>
              <a:buNone/>
            </a:pPr>
            <a:r>
              <a:rPr lang="en-US" sz="1925" dirty="0">
                <a:solidFill>
                  <a:srgbClr val="272525"/>
                </a:solidFill>
                <a:latin typeface="Gelasio" pitchFamily="34" charset="0"/>
                <a:ea typeface="Gelasio" pitchFamily="34" charset="-122"/>
                <a:cs typeface="Gelasio" pitchFamily="34" charset="-120"/>
              </a:rPr>
              <a:t>Aşağı götürülməsi ziyanlı sistem yaradır</a:t>
            </a:r>
            <a:endParaRPr lang="en-US" sz="1925" dirty="0"/>
          </a:p>
        </p:txBody>
      </p:sp>
      <p:sp>
        <p:nvSpPr>
          <p:cNvPr id="7" name="Text 4"/>
          <p:cNvSpPr/>
          <p:nvPr/>
        </p:nvSpPr>
        <p:spPr>
          <a:xfrm>
            <a:off x="1049060" y="3072527"/>
            <a:ext cx="8874681" cy="625793"/>
          </a:xfrm>
          <a:prstGeom prst="rect">
            <a:avLst/>
          </a:prstGeom>
          <a:noFill/>
          <a:ln/>
        </p:spPr>
        <p:txBody>
          <a:bodyPr wrap="square" rtlCol="0" anchor="t"/>
          <a:lstStyle/>
          <a:p>
            <a:pPr indent="0" marL="0">
              <a:lnSpc>
                <a:spcPts val="2464"/>
              </a:lnSpc>
              <a:buNone/>
            </a:pPr>
            <a:r>
              <a:rPr lang="en-US" sz="1540" dirty="0">
                <a:solidFill>
                  <a:srgbClr val="272525"/>
                </a:solidFill>
                <a:latin typeface="Lato" pitchFamily="34" charset="0"/>
                <a:ea typeface="Lato" pitchFamily="34" charset="-122"/>
                <a:cs typeface="Lato" pitchFamily="34" charset="-120"/>
              </a:rPr>
              <a:t>Ümumiyyətlə bilinən siyanalli özəllikləri çoxaldırmaq və qarışıq halda istifadəsi mümkün olan şablonlar yaratmaq fasilətlə qarşılaşmağa səbəb olur.</a:t>
            </a:r>
            <a:endParaRPr lang="en-US" sz="1540" dirty="0"/>
          </a:p>
        </p:txBody>
      </p:sp>
      <p:sp>
        <p:nvSpPr>
          <p:cNvPr id="8" name="Shape 5"/>
          <p:cNvSpPr/>
          <p:nvPr/>
        </p:nvSpPr>
        <p:spPr>
          <a:xfrm>
            <a:off x="841415" y="4101465"/>
            <a:ext cx="9289971" cy="1542098"/>
          </a:xfrm>
          <a:prstGeom prst="roundRect">
            <a:avLst>
              <a:gd name="adj" fmla="val 5707"/>
            </a:avLst>
          </a:prstGeom>
          <a:solidFill>
            <a:srgbClr val="E8E8E3"/>
          </a:solidFill>
          <a:ln w="12144">
            <a:solidFill>
              <a:srgbClr val="D1D1C7"/>
            </a:solidFill>
            <a:prstDash val="solid"/>
          </a:ln>
        </p:spPr>
      </p:sp>
      <p:sp>
        <p:nvSpPr>
          <p:cNvPr id="9" name="Text 6"/>
          <p:cNvSpPr/>
          <p:nvPr/>
        </p:nvSpPr>
        <p:spPr>
          <a:xfrm>
            <a:off x="1049060" y="4309110"/>
            <a:ext cx="7924800" cy="305514"/>
          </a:xfrm>
          <a:prstGeom prst="rect">
            <a:avLst/>
          </a:prstGeom>
          <a:noFill/>
          <a:ln/>
        </p:spPr>
        <p:txBody>
          <a:bodyPr wrap="none" rtlCol="0" anchor="t"/>
          <a:lstStyle/>
          <a:p>
            <a:pPr indent="0" marL="0">
              <a:lnSpc>
                <a:spcPts val="2406"/>
              </a:lnSpc>
              <a:buNone/>
            </a:pPr>
            <a:r>
              <a:rPr lang="en-US" sz="1925" dirty="0">
                <a:solidFill>
                  <a:srgbClr val="272525"/>
                </a:solidFill>
                <a:latin typeface="Gelasio" pitchFamily="34" charset="0"/>
                <a:ea typeface="Gelasio" pitchFamily="34" charset="-122"/>
                <a:cs typeface="Gelasio" pitchFamily="34" charset="-120"/>
              </a:rPr>
              <a:t>Şablonu təkrarlamağa səbəb olan hər hansı bir müəyyən edilməmiş şərtlər</a:t>
            </a:r>
            <a:endParaRPr lang="en-US" sz="1925" dirty="0"/>
          </a:p>
        </p:txBody>
      </p:sp>
      <p:sp>
        <p:nvSpPr>
          <p:cNvPr id="10" name="Text 7"/>
          <p:cNvSpPr/>
          <p:nvPr/>
        </p:nvSpPr>
        <p:spPr>
          <a:xfrm>
            <a:off x="1049060" y="4810125"/>
            <a:ext cx="8874681" cy="625793"/>
          </a:xfrm>
          <a:prstGeom prst="rect">
            <a:avLst/>
          </a:prstGeom>
          <a:noFill/>
          <a:ln/>
        </p:spPr>
        <p:txBody>
          <a:bodyPr wrap="square" rtlCol="0" anchor="t"/>
          <a:lstStyle/>
          <a:p>
            <a:pPr indent="0" marL="0">
              <a:lnSpc>
                <a:spcPts val="2464"/>
              </a:lnSpc>
              <a:buNone/>
            </a:pPr>
            <a:r>
              <a:rPr lang="en-US" sz="1540" dirty="0">
                <a:solidFill>
                  <a:srgbClr val="272525"/>
                </a:solidFill>
                <a:latin typeface="Lato" pitchFamily="34" charset="0"/>
                <a:ea typeface="Lato" pitchFamily="34" charset="-122"/>
                <a:cs typeface="Lato" pitchFamily="34" charset="-120"/>
              </a:rPr>
              <a:t>Məsələn, bir classın interfeysi yaddaş səviyyəsindən çıxarılmağa tələsirsən və buna uyğun olaraq design pattern hazırlamaq qərara alırsan. Lakin ramalda bu zaman daha sadə vəziyyətlərlə üzləşməkdir.</a:t>
            </a:r>
            <a:endParaRPr lang="en-US" sz="1540" dirty="0"/>
          </a:p>
        </p:txBody>
      </p:sp>
      <p:sp>
        <p:nvSpPr>
          <p:cNvPr id="11" name="Shape 8"/>
          <p:cNvSpPr/>
          <p:nvPr/>
        </p:nvSpPr>
        <p:spPr>
          <a:xfrm>
            <a:off x="841415" y="5839063"/>
            <a:ext cx="9289971" cy="1542098"/>
          </a:xfrm>
          <a:prstGeom prst="roundRect">
            <a:avLst>
              <a:gd name="adj" fmla="val 5707"/>
            </a:avLst>
          </a:prstGeom>
          <a:solidFill>
            <a:srgbClr val="E8E8E3"/>
          </a:solidFill>
          <a:ln w="12144">
            <a:solidFill>
              <a:srgbClr val="D1D1C7"/>
            </a:solidFill>
            <a:prstDash val="solid"/>
          </a:ln>
        </p:spPr>
      </p:sp>
      <p:sp>
        <p:nvSpPr>
          <p:cNvPr id="12" name="Text 9"/>
          <p:cNvSpPr/>
          <p:nvPr/>
        </p:nvSpPr>
        <p:spPr>
          <a:xfrm>
            <a:off x="1049060" y="6046708"/>
            <a:ext cx="4937760" cy="305514"/>
          </a:xfrm>
          <a:prstGeom prst="rect">
            <a:avLst/>
          </a:prstGeom>
          <a:noFill/>
          <a:ln/>
        </p:spPr>
        <p:txBody>
          <a:bodyPr wrap="none" rtlCol="0" anchor="t"/>
          <a:lstStyle/>
          <a:p>
            <a:pPr indent="0" marL="0">
              <a:lnSpc>
                <a:spcPts val="2406"/>
              </a:lnSpc>
              <a:buNone/>
            </a:pPr>
            <a:r>
              <a:rPr lang="en-US" sz="1925" dirty="0">
                <a:solidFill>
                  <a:srgbClr val="272525"/>
                </a:solidFill>
                <a:latin typeface="Gelasio" pitchFamily="34" charset="0"/>
                <a:ea typeface="Gelasio" pitchFamily="34" charset="-122"/>
                <a:cs typeface="Gelasio" pitchFamily="34" charset="-120"/>
              </a:rPr>
              <a:t>Obyekt-orientasiya ilə problemin həll edilməsi</a:t>
            </a:r>
            <a:endParaRPr lang="en-US" sz="1925" dirty="0"/>
          </a:p>
        </p:txBody>
      </p:sp>
      <p:sp>
        <p:nvSpPr>
          <p:cNvPr id="13" name="Text 10"/>
          <p:cNvSpPr/>
          <p:nvPr/>
        </p:nvSpPr>
        <p:spPr>
          <a:xfrm>
            <a:off x="1049060" y="6547723"/>
            <a:ext cx="8874681" cy="625793"/>
          </a:xfrm>
          <a:prstGeom prst="rect">
            <a:avLst/>
          </a:prstGeom>
          <a:noFill/>
          <a:ln/>
        </p:spPr>
        <p:txBody>
          <a:bodyPr wrap="square" rtlCol="0" anchor="t"/>
          <a:lstStyle/>
          <a:p>
            <a:pPr indent="0" marL="0">
              <a:lnSpc>
                <a:spcPts val="2464"/>
              </a:lnSpc>
              <a:buNone/>
            </a:pPr>
            <a:r>
              <a:rPr lang="en-US" sz="1540" dirty="0">
                <a:solidFill>
                  <a:srgbClr val="272525"/>
                </a:solidFill>
                <a:latin typeface="Lato" pitchFamily="34" charset="0"/>
                <a:ea typeface="Lato" pitchFamily="34" charset="-122"/>
                <a:cs typeface="Lato" pitchFamily="34" charset="-120"/>
              </a:rPr>
              <a:t>Bir çox proqramçının yeganə savadı. Müəllifin təcrübələri ehtimal edir ki, müxtəlif növə aid olan bir design pattern istifadə edərək problemi həll edə bilərsiniz.</a:t>
            </a:r>
            <a:endParaRPr lang="en-US" sz="1540" dirty="0"/>
          </a:p>
        </p:txBody>
      </p:sp>
      <p:pic>
        <p:nvPicPr>
          <p:cNvPr id="14" name="Image 1" descr="preencoded.png">    </p:cNvPr>
          <p:cNvPicPr>
            <a:picLocks noChangeAspect="1"/>
          </p:cNvPicPr>
          <p:nvPr/>
        </p:nvPicPr>
        <p:blipFill>
          <a:blip r:embed="rId2"/>
          <a:stretch>
            <a:fillRect/>
          </a:stretch>
        </p:blipFill>
        <p:spPr>
          <a:xfrm>
            <a:off x="10972800" y="0"/>
            <a:ext cx="3657600" cy="8229600"/>
          </a:xfrm>
          <a:prstGeom prst="rect">
            <a:avLst/>
          </a:prstGeom>
        </p:spPr>
      </p:pic>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037993" y="2940129"/>
            <a:ext cx="4443889" cy="694373"/>
          </a:xfrm>
          <a:prstGeom prst="rect">
            <a:avLst/>
          </a:prstGeom>
          <a:noFill/>
          <a:ln/>
        </p:spPr>
        <p:txBody>
          <a:bodyPr wrap="none" rtlCol="0" anchor="t"/>
          <a:lstStyle/>
          <a:p>
            <a:pPr indent="0" marL="0">
              <a:lnSpc>
                <a:spcPts val="5468"/>
              </a:lnSpc>
              <a:buNone/>
            </a:pPr>
            <a:r>
              <a:rPr lang="en-US" sz="4374" dirty="0">
                <a:solidFill>
                  <a:srgbClr val="312F2B"/>
                </a:solidFill>
                <a:latin typeface="Gelasio" pitchFamily="34" charset="0"/>
                <a:ea typeface="Gelasio" pitchFamily="34" charset="-122"/>
                <a:cs typeface="Gelasio" pitchFamily="34" charset="-120"/>
              </a:rPr>
              <a:t>Nəticə</a:t>
            </a:r>
            <a:endParaRPr lang="en-US" sz="4374" dirty="0"/>
          </a:p>
        </p:txBody>
      </p:sp>
      <p:sp>
        <p:nvSpPr>
          <p:cNvPr id="5" name="Text 2"/>
          <p:cNvSpPr/>
          <p:nvPr/>
        </p:nvSpPr>
        <p:spPr>
          <a:xfrm>
            <a:off x="2371249" y="4328755"/>
            <a:ext cx="10221158" cy="710803"/>
          </a:xfrm>
          <a:prstGeom prst="rect">
            <a:avLst/>
          </a:prstGeom>
          <a:noFill/>
          <a:ln/>
        </p:spPr>
        <p:txBody>
          <a:bodyPr wrap="square" rtlCol="0" anchor="t"/>
          <a:lstStyle/>
          <a:p>
            <a:pPr indent="0" marL="0">
              <a:lnSpc>
                <a:spcPts val="2799"/>
              </a:lnSpc>
              <a:buNone/>
            </a:pPr>
            <a:r>
              <a:rPr lang="en-US" sz="1750" dirty="0">
                <a:solidFill>
                  <a:srgbClr val="272525"/>
                </a:solidFill>
                <a:latin typeface="Lato" pitchFamily="34" charset="0"/>
                <a:ea typeface="Lato" pitchFamily="34" charset="-122"/>
                <a:cs typeface="Lato" pitchFamily="34" charset="-120"/>
              </a:rPr>
              <a:t>Design Patternlər, başarılı tənzimləməyə nail olmaq üçün böyük önəmə malikdir. Hazır şablonların istifadə olunması proqramçının işini asanlaşdırır, vaxt və energiyi qənaət edir.</a:t>
            </a:r>
            <a:endParaRPr lang="en-US" sz="1750" dirty="0"/>
          </a:p>
        </p:txBody>
      </p:sp>
      <p:sp>
        <p:nvSpPr>
          <p:cNvPr id="6" name="Shape 3"/>
          <p:cNvSpPr/>
          <p:nvPr/>
        </p:nvSpPr>
        <p:spPr>
          <a:xfrm>
            <a:off x="2037993" y="4078843"/>
            <a:ext cx="44410" cy="1210628"/>
          </a:xfrm>
          <a:prstGeom prst="rect">
            <a:avLst/>
          </a:prstGeom>
          <a:solidFill>
            <a:srgbClr val="E5E5E0"/>
          </a:solidFill>
          <a:ln/>
        </p:spPr>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2023-10-29T08:35:22Z</dcterms:created>
  <dcterms:modified xsi:type="dcterms:W3CDTF">2023-10-29T08:35:22Z</dcterms:modified>
</cp:coreProperties>
</file>